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  <p:sldMasterId id="2147483664" r:id="rId3"/>
    <p:sldMasterId id="2147483672" r:id="rId4"/>
  </p:sldMasterIdLst>
  <p:notesMasterIdLst>
    <p:notesMasterId r:id="rId33"/>
  </p:notesMasterIdLst>
  <p:sldIdLst>
    <p:sldId id="263" r:id="rId5"/>
    <p:sldId id="268" r:id="rId6"/>
    <p:sldId id="288" r:id="rId7"/>
    <p:sldId id="269" r:id="rId8"/>
    <p:sldId id="265" r:id="rId9"/>
    <p:sldId id="292" r:id="rId10"/>
    <p:sldId id="293" r:id="rId11"/>
    <p:sldId id="280" r:id="rId12"/>
    <p:sldId id="281" r:id="rId13"/>
    <p:sldId id="284" r:id="rId14"/>
    <p:sldId id="285" r:id="rId15"/>
    <p:sldId id="286" r:id="rId16"/>
    <p:sldId id="294" r:id="rId17"/>
    <p:sldId id="295" r:id="rId18"/>
    <p:sldId id="282" r:id="rId19"/>
    <p:sldId id="283" r:id="rId20"/>
    <p:sldId id="291" r:id="rId21"/>
    <p:sldId id="287" r:id="rId22"/>
    <p:sldId id="297" r:id="rId23"/>
    <p:sldId id="271" r:id="rId24"/>
    <p:sldId id="277" r:id="rId25"/>
    <p:sldId id="296" r:id="rId26"/>
    <p:sldId id="278" r:id="rId27"/>
    <p:sldId id="272" r:id="rId28"/>
    <p:sldId id="273" r:id="rId29"/>
    <p:sldId id="274" r:id="rId30"/>
    <p:sldId id="275" r:id="rId31"/>
    <p:sldId id="298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528" autoAdjust="0"/>
  </p:normalViewPr>
  <p:slideViewPr>
    <p:cSldViewPr snapToGrid="0" snapToObjects="1">
      <p:cViewPr varScale="1">
        <p:scale>
          <a:sx n="84" d="100"/>
          <a:sy n="84" d="100"/>
        </p:scale>
        <p:origin x="184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8A662-E1DD-8047-90D7-B354C568C700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BCE9D-8A6E-B54F-B76C-74918807A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86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BCE9D-8A6E-B54F-B76C-74918807A56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8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</a:t>
            </a:r>
            <a:r>
              <a:rPr lang="en-US" dirty="0" err="1" smtClean="0"/>
              <a:t>Chrises</a:t>
            </a:r>
            <a:r>
              <a:rPr lang="en-US" dirty="0" smtClean="0"/>
              <a:t> 3d models on his web site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BCE9D-8A6E-B54F-B76C-74918807A56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094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1531273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00129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667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878546"/>
            <a:ext cx="8229600" cy="96043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021546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4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200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05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38984"/>
            <a:ext cx="4040188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 baseline="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874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38984"/>
            <a:ext cx="4041775" cy="6397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7874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878546"/>
            <a:ext cx="8229600" cy="96043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29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737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1531273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00129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75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878546"/>
            <a:ext cx="8229600" cy="96043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021546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4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200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585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38984"/>
            <a:ext cx="4040188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 baseline="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874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38984"/>
            <a:ext cx="4041775" cy="6397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7874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878546"/>
            <a:ext cx="8229600" cy="96043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135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931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878546"/>
            <a:ext cx="8229600" cy="96043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021546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4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200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062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38984"/>
            <a:ext cx="4040188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 baseline="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874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38984"/>
            <a:ext cx="4041775" cy="6397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7874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878546"/>
            <a:ext cx="8229600" cy="96043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260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910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1531273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00129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622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878546"/>
            <a:ext cx="8229600" cy="96043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021546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4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200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582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38984"/>
            <a:ext cx="4040188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 baseline="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8746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38984"/>
            <a:ext cx="4041775" cy="6397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78746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878546"/>
            <a:ext cx="8229600" cy="96043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794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993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1531273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00129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22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jp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jp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8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5" r:id="rId4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721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1" r:id="rId3"/>
    <p:sldLayoutId id="2147483663" r:id="rId4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025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9" r:id="rId3"/>
    <p:sldLayoutId id="2147483671" r:id="rId4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33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7" r:id="rId3"/>
    <p:sldLayoutId id="2147483679" r:id="rId4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n.com/2015/01/26/politics/white-house-device-secret-service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HSU GSP Curriculum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Jim </a:t>
            </a:r>
            <a:r>
              <a:rPr lang="en-US" dirty="0" smtClean="0"/>
              <a:t>Graham</a:t>
            </a:r>
          </a:p>
          <a:p>
            <a:r>
              <a:rPr lang="en-US" dirty="0" smtClean="0"/>
              <a:t>January </a:t>
            </a:r>
            <a:r>
              <a:rPr lang="en-US" dirty="0" smtClean="0"/>
              <a:t>29</a:t>
            </a:r>
            <a:r>
              <a:rPr lang="en-US" baseline="30000" dirty="0" smtClean="0"/>
              <a:t>th</a:t>
            </a:r>
            <a:r>
              <a:rPr lang="en-US" dirty="0" smtClean="0"/>
              <a:t>, 2015</a:t>
            </a:r>
          </a:p>
          <a:p>
            <a:r>
              <a:rPr lang="en-US" dirty="0" smtClean="0"/>
              <a:t>North Coast </a:t>
            </a:r>
            <a:r>
              <a:rPr lang="en-US" dirty="0" smtClean="0"/>
              <a:t>GIS User </a:t>
            </a:r>
            <a:r>
              <a:rPr lang="en-US" dirty="0" smtClean="0"/>
              <a:t>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8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GSP 370: Intermediate GIS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 on analysis</a:t>
            </a:r>
          </a:p>
          <a:p>
            <a:r>
              <a:rPr lang="en-US" dirty="0" smtClean="0"/>
              <a:t>Project management</a:t>
            </a:r>
          </a:p>
          <a:p>
            <a:r>
              <a:rPr lang="en-US" dirty="0" smtClean="0"/>
              <a:t>3D</a:t>
            </a:r>
          </a:p>
          <a:p>
            <a:r>
              <a:rPr lang="en-US" dirty="0" smtClean="0"/>
              <a:t>Intermediate analysis</a:t>
            </a:r>
          </a:p>
          <a:p>
            <a:pPr lvl="1"/>
            <a:r>
              <a:rPr lang="en-US" dirty="0" smtClean="0"/>
              <a:t>Auto-correlation </a:t>
            </a:r>
          </a:p>
          <a:p>
            <a:pPr lvl="1"/>
            <a:r>
              <a:rPr lang="en-US" dirty="0" smtClean="0"/>
              <a:t>Interpolation</a:t>
            </a:r>
            <a:endParaRPr lang="en-US" dirty="0"/>
          </a:p>
          <a:p>
            <a:pPr lvl="1"/>
            <a:r>
              <a:rPr lang="en-US" dirty="0" smtClean="0"/>
              <a:t>Etc.</a:t>
            </a:r>
          </a:p>
          <a:p>
            <a:r>
              <a:rPr lang="en-US" dirty="0" smtClean="0"/>
              <a:t>Focused on ArcGIS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4920" y="1599308"/>
            <a:ext cx="4069080" cy="525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14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GSP 470: Advanced GIS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 on enterprise level GIS</a:t>
            </a:r>
          </a:p>
          <a:p>
            <a:r>
              <a:rPr lang="en-US" dirty="0" smtClean="0"/>
              <a:t>Includes</a:t>
            </a:r>
          </a:p>
          <a:p>
            <a:pPr lvl="1"/>
            <a:r>
              <a:rPr lang="en-US" dirty="0" smtClean="0"/>
              <a:t>Virtual machines</a:t>
            </a:r>
          </a:p>
          <a:p>
            <a:pPr lvl="1"/>
            <a:r>
              <a:rPr lang="en-US" dirty="0" smtClean="0"/>
              <a:t>Geospatial databases with PostgreSQL</a:t>
            </a:r>
          </a:p>
          <a:p>
            <a:pPr lvl="1"/>
            <a:r>
              <a:rPr lang="en-US" dirty="0" smtClean="0"/>
              <a:t>QGIS</a:t>
            </a:r>
          </a:p>
          <a:p>
            <a:pPr lvl="1"/>
            <a:r>
              <a:rPr lang="en-US" dirty="0" err="1" smtClean="0"/>
              <a:t>GeoServer</a:t>
            </a:r>
            <a:r>
              <a:rPr lang="en-US" dirty="0" smtClean="0"/>
              <a:t> &amp; Leaflet</a:t>
            </a:r>
          </a:p>
          <a:p>
            <a:pPr lvl="1"/>
            <a:r>
              <a:rPr lang="en-US" dirty="0" smtClean="0"/>
              <a:t>Web sites and services</a:t>
            </a:r>
          </a:p>
          <a:p>
            <a:r>
              <a:rPr lang="en-US" dirty="0" smtClean="0"/>
              <a:t>Advanced analysis with R</a:t>
            </a:r>
          </a:p>
          <a:p>
            <a:pPr lvl="1"/>
            <a:r>
              <a:rPr lang="en-US" dirty="0" smtClean="0"/>
              <a:t>Cluster analysis, others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9560" y="3646170"/>
            <a:ext cx="1234440" cy="12344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9560" y="2494026"/>
            <a:ext cx="1234440" cy="11521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4262" y="5863590"/>
            <a:ext cx="3999738" cy="9944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7741" y="4880610"/>
            <a:ext cx="3416259" cy="9829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78933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GSP 570: Spatial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Building robust spatial models:</a:t>
            </a:r>
          </a:p>
          <a:p>
            <a:pPr lvl="1"/>
            <a:r>
              <a:rPr lang="en-US" dirty="0" smtClean="0"/>
              <a:t>Programming in R</a:t>
            </a:r>
          </a:p>
          <a:p>
            <a:pPr lvl="1"/>
            <a:r>
              <a:rPr lang="en-US" dirty="0" smtClean="0"/>
              <a:t>Evaluating data</a:t>
            </a:r>
          </a:p>
          <a:p>
            <a:pPr lvl="1"/>
            <a:r>
              <a:rPr lang="en-US" dirty="0" smtClean="0"/>
              <a:t>Characterizing uncertainty</a:t>
            </a:r>
          </a:p>
          <a:p>
            <a:pPr lvl="1"/>
            <a:r>
              <a:rPr lang="en-US" dirty="0" smtClean="0"/>
              <a:t>Linear, GLMs, GAMs, others</a:t>
            </a:r>
          </a:p>
          <a:p>
            <a:pPr lvl="1"/>
            <a:r>
              <a:rPr lang="en-US" dirty="0" smtClean="0"/>
              <a:t>Habitat Suitability Modeling</a:t>
            </a:r>
          </a:p>
          <a:p>
            <a:pPr lvl="1"/>
            <a:r>
              <a:rPr lang="en-US" dirty="0"/>
              <a:t>Evaluating </a:t>
            </a:r>
            <a:r>
              <a:rPr lang="en-US" dirty="0" smtClean="0"/>
              <a:t>models</a:t>
            </a:r>
          </a:p>
          <a:p>
            <a:pPr lvl="1"/>
            <a:r>
              <a:rPr lang="en-US" dirty="0" smtClean="0"/>
              <a:t>Agent-based models</a:t>
            </a:r>
          </a:p>
          <a:p>
            <a:r>
              <a:rPr lang="en-US" dirty="0" smtClean="0"/>
              <a:t>Individually based projects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0420" y="1101089"/>
            <a:ext cx="1436370" cy="109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1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GSP 330: Mobile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Traditional Surveying</a:t>
            </a:r>
          </a:p>
          <a:p>
            <a:r>
              <a:rPr lang="en-US" dirty="0" smtClean="0"/>
              <a:t>Mobile Phones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9948" y="3980498"/>
            <a:ext cx="2877502" cy="28775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450" y="2867025"/>
            <a:ext cx="2876550" cy="39909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60532"/>
            <a:ext cx="3449970" cy="259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032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GSP 118/318: Spatial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Automating spatial tasks and building tools</a:t>
            </a:r>
          </a:p>
          <a:p>
            <a:r>
              <a:rPr lang="en-US" dirty="0" smtClean="0"/>
              <a:t>Python based</a:t>
            </a:r>
          </a:p>
          <a:p>
            <a:r>
              <a:rPr lang="en-US" dirty="0" smtClean="0"/>
              <a:t>Includes:</a:t>
            </a:r>
          </a:p>
          <a:p>
            <a:pPr lvl="1"/>
            <a:r>
              <a:rPr lang="en-US" dirty="0" smtClean="0"/>
              <a:t>Tools in ArcGIS</a:t>
            </a:r>
          </a:p>
          <a:p>
            <a:pPr lvl="1"/>
            <a:r>
              <a:rPr lang="en-US" dirty="0" smtClean="0"/>
              <a:t>Harvesting data from the internet</a:t>
            </a:r>
          </a:p>
          <a:p>
            <a:pPr lvl="1"/>
            <a:r>
              <a:rPr lang="en-US" dirty="0" err="1" smtClean="0"/>
              <a:t>OpenSource</a:t>
            </a:r>
            <a:r>
              <a:rPr lang="en-US" dirty="0" smtClean="0"/>
              <a:t> libraries</a:t>
            </a:r>
          </a:p>
          <a:p>
            <a:pPr lvl="1"/>
            <a:r>
              <a:rPr lang="en-US" dirty="0" smtClean="0"/>
              <a:t>Batch processing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8721" y="5634990"/>
            <a:ext cx="4325279" cy="12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69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Sensing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GSP 216: </a:t>
            </a:r>
            <a:r>
              <a:rPr lang="en-US" dirty="0" smtClean="0"/>
              <a:t>Introduction </a:t>
            </a:r>
            <a:r>
              <a:rPr lang="en-US" dirty="0"/>
              <a:t>to Remote </a:t>
            </a:r>
            <a:r>
              <a:rPr lang="en-US" dirty="0" smtClean="0"/>
              <a:t>Sensing</a:t>
            </a:r>
          </a:p>
          <a:p>
            <a:pPr lvl="1"/>
            <a:r>
              <a:rPr lang="en-US" dirty="0" smtClean="0"/>
              <a:t>Focus on ERDAS Imagine</a:t>
            </a:r>
          </a:p>
          <a:p>
            <a:pPr lvl="1"/>
            <a:r>
              <a:rPr lang="en-US" dirty="0" smtClean="0"/>
              <a:t>Moving to IDL/ENVI in Fall 2015</a:t>
            </a:r>
          </a:p>
          <a:p>
            <a:r>
              <a:rPr lang="en-US" dirty="0" smtClean="0"/>
              <a:t>GSP 326: Intermediate Remote Sensing</a:t>
            </a:r>
          </a:p>
          <a:p>
            <a:pPr lvl="1"/>
            <a:r>
              <a:rPr lang="en-US" dirty="0" smtClean="0"/>
              <a:t>LiDAR, Hyperspectral, etc.</a:t>
            </a:r>
          </a:p>
          <a:p>
            <a:r>
              <a:rPr lang="en-US" dirty="0" smtClean="0"/>
              <a:t>GSP 436: Advanced Remote Sensing</a:t>
            </a:r>
          </a:p>
          <a:p>
            <a:pPr lvl="1"/>
            <a:r>
              <a:rPr lang="en-US" dirty="0" smtClean="0"/>
              <a:t>Has not been offered yet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644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338"/>
            <a:ext cx="8229600" cy="960438"/>
          </a:xfrm>
        </p:spPr>
        <p:txBody>
          <a:bodyPr/>
          <a:lstStyle/>
          <a:p>
            <a:r>
              <a:rPr lang="en-US" dirty="0"/>
              <a:t>Cartography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2886"/>
            <a:ext cx="8229600" cy="4525963"/>
          </a:xfrm>
        </p:spPr>
        <p:txBody>
          <a:bodyPr/>
          <a:lstStyle/>
          <a:p>
            <a:r>
              <a:rPr lang="en-US" dirty="0"/>
              <a:t>GSP 316: </a:t>
            </a:r>
            <a:r>
              <a:rPr lang="en-US" dirty="0" smtClean="0"/>
              <a:t>Cartography</a:t>
            </a:r>
          </a:p>
          <a:p>
            <a:pPr lvl="1"/>
            <a:r>
              <a:rPr lang="en-US" dirty="0" smtClean="0"/>
              <a:t>Effective visualizations in ArcGIS</a:t>
            </a:r>
          </a:p>
          <a:p>
            <a:r>
              <a:rPr lang="en-US" dirty="0" smtClean="0"/>
              <a:t>GSP 416: Advanced Cartography</a:t>
            </a:r>
          </a:p>
          <a:p>
            <a:pPr lvl="1"/>
            <a:r>
              <a:rPr lang="en-US" dirty="0" smtClean="0"/>
              <a:t>Advanced visualizations in multiple media formats</a:t>
            </a:r>
          </a:p>
          <a:p>
            <a:r>
              <a:rPr lang="en-US" dirty="0" smtClean="0"/>
              <a:t>GSP 426: Cartography Practicum</a:t>
            </a:r>
          </a:p>
          <a:p>
            <a:pPr lvl="1"/>
            <a:r>
              <a:rPr lang="en-US" dirty="0" smtClean="0"/>
              <a:t>Practical experience </a:t>
            </a:r>
          </a:p>
          <a:p>
            <a:pPr lvl="1"/>
            <a:r>
              <a:rPr lang="en-US" dirty="0" smtClean="0"/>
              <a:t>Client organizations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3934358"/>
            <a:ext cx="4914900" cy="292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79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Geospatial Certificates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Offered Through Extended Education</a:t>
            </a:r>
          </a:p>
          <a:p>
            <a:r>
              <a:rPr lang="en-US" dirty="0" smtClean="0"/>
              <a:t>Basic </a:t>
            </a:r>
            <a:r>
              <a:rPr lang="en-US" dirty="0"/>
              <a:t>Undergraduate </a:t>
            </a:r>
            <a:endParaRPr lang="en-US" dirty="0" smtClean="0"/>
          </a:p>
          <a:p>
            <a:pPr lvl="1"/>
            <a:r>
              <a:rPr lang="en-US" dirty="0" smtClean="0"/>
              <a:t>15 Units:</a:t>
            </a:r>
            <a:r>
              <a:rPr lang="en-US" dirty="0"/>
              <a:t> </a:t>
            </a:r>
            <a:r>
              <a:rPr lang="en-US" dirty="0" smtClean="0"/>
              <a:t>Online or face-to-face</a:t>
            </a:r>
          </a:p>
          <a:p>
            <a:pPr lvl="1"/>
            <a:r>
              <a:rPr lang="en-US" dirty="0" smtClean="0"/>
              <a:t>Offered: Fall 2015?</a:t>
            </a:r>
          </a:p>
          <a:p>
            <a:r>
              <a:rPr lang="en-US" dirty="0" smtClean="0"/>
              <a:t>Advanced Undergraduate</a:t>
            </a:r>
          </a:p>
          <a:p>
            <a:pPr lvl="1"/>
            <a:r>
              <a:rPr lang="en-US" dirty="0" smtClean="0"/>
              <a:t>13 Units: Face-to-face only</a:t>
            </a:r>
          </a:p>
          <a:p>
            <a:pPr lvl="1"/>
            <a:r>
              <a:rPr lang="en-US" dirty="0" smtClean="0"/>
              <a:t>Offered: Fall 2015?</a:t>
            </a:r>
          </a:p>
          <a:p>
            <a:r>
              <a:rPr lang="en-US" dirty="0" smtClean="0"/>
              <a:t>Professional Masters</a:t>
            </a:r>
          </a:p>
          <a:p>
            <a:pPr lvl="1"/>
            <a:r>
              <a:rPr lang="en-US" dirty="0" smtClean="0"/>
              <a:t>Offered: 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759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Courses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 to Geospatial for Graduate Students</a:t>
            </a:r>
          </a:p>
          <a:p>
            <a:pPr lvl="1"/>
            <a:r>
              <a:rPr lang="en-US" dirty="0" smtClean="0"/>
              <a:t>Fall of 2015?</a:t>
            </a:r>
          </a:p>
          <a:p>
            <a:r>
              <a:rPr lang="en-US" dirty="0" smtClean="0"/>
              <a:t>Wildlife spatial modeling</a:t>
            </a:r>
          </a:p>
          <a:p>
            <a:pPr lvl="1"/>
            <a:r>
              <a:rPr lang="en-US" dirty="0" smtClean="0"/>
              <a:t>Spring 2014</a:t>
            </a:r>
          </a:p>
          <a:p>
            <a:r>
              <a:rPr lang="en-US" dirty="0" smtClean="0"/>
              <a:t>UAVs</a:t>
            </a:r>
          </a:p>
          <a:p>
            <a:pPr lvl="1"/>
            <a:r>
              <a:rPr lang="en-US" dirty="0" smtClean="0"/>
              <a:t>Fall of 2015?</a:t>
            </a:r>
          </a:p>
          <a:p>
            <a:r>
              <a:rPr lang="en-US" dirty="0" smtClean="0"/>
              <a:t>What else would you like to see?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01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Extended 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Offering online classes through “Open University” in fall 2015/spring 2016</a:t>
            </a:r>
          </a:p>
          <a:p>
            <a:r>
              <a:rPr lang="en-US" dirty="0" smtClean="0"/>
              <a:t>Hope to offer extended ed. Classes in</a:t>
            </a:r>
          </a:p>
          <a:p>
            <a:pPr lvl="1"/>
            <a:r>
              <a:rPr lang="en-US" dirty="0" smtClean="0"/>
              <a:t>Spring 2016</a:t>
            </a:r>
          </a:p>
          <a:p>
            <a:pPr lvl="1"/>
            <a:r>
              <a:rPr lang="en-US" dirty="0" smtClean="0"/>
              <a:t>Fall 2016/spring 2017</a:t>
            </a:r>
          </a:p>
          <a:p>
            <a:r>
              <a:rPr lang="en-US" dirty="0" smtClean="0"/>
              <a:t>Are there classes you would like to see?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136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Geospatial At HSU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2171"/>
            <a:ext cx="8229600" cy="4896113"/>
          </a:xfrm>
        </p:spPr>
        <p:txBody>
          <a:bodyPr/>
          <a:lstStyle/>
          <a:p>
            <a:r>
              <a:rPr lang="en-US" dirty="0" smtClean="0"/>
              <a:t>Courses in:</a:t>
            </a:r>
          </a:p>
          <a:p>
            <a:pPr lvl="1"/>
            <a:r>
              <a:rPr lang="en-US" dirty="0" smtClean="0"/>
              <a:t>Remote sensing</a:t>
            </a:r>
          </a:p>
          <a:p>
            <a:pPr lvl="1"/>
            <a:r>
              <a:rPr lang="en-US" dirty="0" smtClean="0"/>
              <a:t>Geographic Information Systems/Science (GIS)</a:t>
            </a:r>
          </a:p>
          <a:p>
            <a:pPr lvl="1"/>
            <a:r>
              <a:rPr lang="en-US" dirty="0" smtClean="0"/>
              <a:t>Cartography</a:t>
            </a:r>
          </a:p>
          <a:p>
            <a:pPr lvl="1"/>
            <a:r>
              <a:rPr lang="en-US" dirty="0" smtClean="0"/>
              <a:t>Mobile Mapping </a:t>
            </a:r>
          </a:p>
          <a:p>
            <a:r>
              <a:rPr lang="en-US" dirty="0" smtClean="0"/>
              <a:t>Degree programs</a:t>
            </a:r>
          </a:p>
          <a:p>
            <a:r>
              <a:rPr lang="en-US" dirty="0" smtClean="0"/>
              <a:t>Humboldt Data Hub</a:t>
            </a:r>
          </a:p>
          <a:p>
            <a:r>
              <a:rPr lang="en-US" dirty="0" smtClean="0"/>
              <a:t>Online Learning Modules</a:t>
            </a:r>
          </a:p>
          <a:p>
            <a:r>
              <a:rPr lang="en-US" dirty="0" smtClean="0"/>
              <a:t>Institute for Spatial Analysis</a:t>
            </a:r>
          </a:p>
          <a:p>
            <a:r>
              <a:rPr lang="en-US" dirty="0" smtClean="0"/>
              <a:t>All available at: www.humboldt/gsp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54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968" y="878546"/>
            <a:ext cx="8229600" cy="960438"/>
          </a:xfrm>
        </p:spPr>
        <p:txBody>
          <a:bodyPr/>
          <a:lstStyle/>
          <a:p>
            <a:r>
              <a:rPr lang="en-US" dirty="0" smtClean="0"/>
              <a:t>Unmanned Aerial Vehicles (UAVs)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52" y="1706914"/>
            <a:ext cx="8229600" cy="4525963"/>
          </a:xfrm>
        </p:spPr>
        <p:txBody>
          <a:bodyPr/>
          <a:lstStyle/>
          <a:p>
            <a:r>
              <a:rPr lang="en-US" dirty="0" smtClean="0"/>
              <a:t>Also known as:</a:t>
            </a:r>
          </a:p>
          <a:p>
            <a:pPr lvl="1"/>
            <a:r>
              <a:rPr lang="en-US" dirty="0" smtClean="0"/>
              <a:t>Drones</a:t>
            </a:r>
          </a:p>
          <a:p>
            <a:pPr lvl="1"/>
            <a:r>
              <a:rPr lang="en-US" dirty="0" smtClean="0"/>
              <a:t>Small Unmanned Aircraft Systems (</a:t>
            </a:r>
            <a:r>
              <a:rPr lang="en-US" dirty="0" err="1" smtClean="0"/>
              <a:t>sUAS</a:t>
            </a:r>
            <a:r>
              <a:rPr lang="en-US" dirty="0" smtClean="0"/>
              <a:t>)</a:t>
            </a:r>
          </a:p>
          <a:p>
            <a:r>
              <a:rPr lang="en-US" dirty="0" smtClean="0"/>
              <a:t>Have potential to capture high resolution remotely sensed data at much lower cost than existing methods</a:t>
            </a:r>
          </a:p>
          <a:p>
            <a:endParaRPr lang="en-US" dirty="0"/>
          </a:p>
        </p:txBody>
      </p:sp>
      <p:pic>
        <p:nvPicPr>
          <p:cNvPr id="5" name="Picture 2" descr="C:\Users\jg2345\Desktop\TarotT810_ContactGalle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360" y="4206240"/>
            <a:ext cx="3977640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086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Potential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at high resolution: up to 1cm</a:t>
            </a:r>
          </a:p>
          <a:p>
            <a:r>
              <a:rPr lang="en-US" dirty="0" smtClean="0"/>
              <a:t>Collected when you want to collect it</a:t>
            </a:r>
          </a:p>
          <a:p>
            <a:r>
              <a:rPr lang="en-US" dirty="0" smtClean="0"/>
              <a:t>Costs from $1000 to $100,000</a:t>
            </a:r>
          </a:p>
          <a:p>
            <a:r>
              <a:rPr lang="en-US" dirty="0" smtClean="0"/>
              <a:t>Sensors:</a:t>
            </a:r>
          </a:p>
          <a:p>
            <a:pPr lvl="1"/>
            <a:r>
              <a:rPr lang="en-US" dirty="0" smtClean="0"/>
              <a:t>Elevation (LiDAR)</a:t>
            </a:r>
          </a:p>
          <a:p>
            <a:pPr lvl="1"/>
            <a:r>
              <a:rPr lang="en-US" dirty="0" smtClean="0"/>
              <a:t>Light: </a:t>
            </a:r>
          </a:p>
          <a:p>
            <a:pPr lvl="2"/>
            <a:r>
              <a:rPr lang="en-US" dirty="0" smtClean="0"/>
              <a:t>Visual</a:t>
            </a:r>
          </a:p>
          <a:p>
            <a:pPr lvl="2"/>
            <a:r>
              <a:rPr lang="en-US" dirty="0" smtClean="0"/>
              <a:t>IR</a:t>
            </a:r>
          </a:p>
          <a:p>
            <a:pPr lvl="2"/>
            <a:r>
              <a:rPr lang="en-US" dirty="0"/>
              <a:t>H</a:t>
            </a:r>
            <a:r>
              <a:rPr lang="en-US" dirty="0" smtClean="0"/>
              <a:t>yperspectral?</a:t>
            </a:r>
          </a:p>
          <a:p>
            <a:r>
              <a:rPr lang="en-US" dirty="0" smtClean="0"/>
              <a:t>thestudentuasgroup.com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5124" name="Picture 4" descr="C:\Users\jg2345\Desktop\Elk_2000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720" y="4034790"/>
            <a:ext cx="3764279" cy="282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3711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C:\Users\jg2345\Desktop\Elk_2000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312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UAV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hard to fly!</a:t>
            </a:r>
          </a:p>
          <a:p>
            <a:r>
              <a:rPr lang="en-US" dirty="0" smtClean="0"/>
              <a:t>The data processing is challenging</a:t>
            </a:r>
          </a:p>
          <a:p>
            <a:r>
              <a:rPr lang="en-US" dirty="0" smtClean="0"/>
              <a:t>Purchase “pre-built” UAVs</a:t>
            </a:r>
          </a:p>
          <a:p>
            <a:r>
              <a:rPr lang="en-US" dirty="0" smtClean="0"/>
              <a:t>Aerial battles: </a:t>
            </a:r>
            <a:r>
              <a:rPr lang="en-US" dirty="0"/>
              <a:t>https://www.youtube.com/watch?v=AhDG_WBIQgc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6379" y="4697729"/>
            <a:ext cx="2767621" cy="21316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5623" y="6460092"/>
            <a:ext cx="5570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US intel worker blamed for White House drone crash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5992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UAV Situation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is interest in HSU (and other CSU campuses) to fly UAVs for research and management in cooperation with other organizations.</a:t>
            </a:r>
          </a:p>
          <a:p>
            <a:r>
              <a:rPr lang="en-US" dirty="0" smtClean="0"/>
              <a:t>We are developing expertise and will be developing classes </a:t>
            </a:r>
          </a:p>
          <a:p>
            <a:r>
              <a:rPr lang="en-US" dirty="0" smtClean="0"/>
              <a:t>We cannot fly outdoors because of the current FAA regulations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1083" y="5166360"/>
            <a:ext cx="1702918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812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FAA Regulations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 an organization to be certified with the FAA</a:t>
            </a:r>
          </a:p>
          <a:p>
            <a:pPr lvl="1"/>
            <a:r>
              <a:rPr lang="en-US" dirty="0" smtClean="0"/>
              <a:t>The California State Attorney General does not feel they are the right organization to send the r4qeuired letter</a:t>
            </a:r>
          </a:p>
          <a:p>
            <a:pPr lvl="1"/>
            <a:r>
              <a:rPr lang="en-US" dirty="0" smtClean="0"/>
              <a:t>HSU has contacted the FAA to see if we can self-certify (the CU campuses have done this)</a:t>
            </a:r>
          </a:p>
          <a:p>
            <a:r>
              <a:rPr lang="en-US" dirty="0" smtClean="0"/>
              <a:t>Require a Cooperative Operating Agreement (COA) to be completed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245" y="6362843"/>
            <a:ext cx="2685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https://www.faa.gov/uas/</a:t>
            </a:r>
          </a:p>
        </p:txBody>
      </p:sp>
    </p:spTree>
    <p:extLst>
      <p:ext uri="{BB962C8B-B14F-4D97-AF65-F5344CB8AC3E}">
        <p14:creationId xmlns:p14="http://schemas.microsoft.com/office/powerpoint/2010/main" val="11898964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Hobby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21546"/>
            <a:ext cx="8229600" cy="4525963"/>
          </a:xfrm>
        </p:spPr>
        <p:txBody>
          <a:bodyPr/>
          <a:lstStyle/>
          <a:p>
            <a:r>
              <a:rPr lang="en-US" dirty="0" smtClean="0"/>
              <a:t>The FAA does allow flying of UAVs as part of the Model Aircraft Hobby/Recreational Flying rules</a:t>
            </a:r>
          </a:p>
          <a:p>
            <a:pPr lvl="1"/>
            <a:r>
              <a:rPr lang="en-US" dirty="0" smtClean="0"/>
              <a:t>Fly within line of sight</a:t>
            </a:r>
          </a:p>
          <a:p>
            <a:pPr lvl="1"/>
            <a:r>
              <a:rPr lang="en-US" dirty="0" smtClean="0"/>
              <a:t>&gt; 5 </a:t>
            </a:r>
            <a:r>
              <a:rPr lang="en-US" dirty="0" smtClean="0"/>
              <a:t>miles </a:t>
            </a:r>
            <a:r>
              <a:rPr lang="en-US" dirty="0" smtClean="0"/>
              <a:t>from an </a:t>
            </a:r>
            <a:r>
              <a:rPr lang="en-US" dirty="0" smtClean="0"/>
              <a:t>airport</a:t>
            </a:r>
          </a:p>
          <a:p>
            <a:pPr lvl="1"/>
            <a:r>
              <a:rPr lang="en-US" dirty="0" smtClean="0"/>
              <a:t>Away from other </a:t>
            </a:r>
            <a:r>
              <a:rPr lang="en-US" dirty="0" smtClean="0"/>
              <a:t>aircraft</a:t>
            </a:r>
          </a:p>
          <a:p>
            <a:pPr lvl="1"/>
            <a:r>
              <a:rPr lang="en-US" dirty="0" smtClean="0"/>
              <a:t>Aircraft &lt; 55 lbs.</a:t>
            </a:r>
          </a:p>
          <a:p>
            <a:pPr lvl="1"/>
            <a:r>
              <a:rPr lang="en-US" dirty="0" smtClean="0"/>
              <a:t>Non-commercial </a:t>
            </a:r>
            <a:r>
              <a:rPr lang="en-US" dirty="0" smtClean="0"/>
              <a:t>purposes</a:t>
            </a:r>
          </a:p>
          <a:p>
            <a:pPr lvl="1"/>
            <a:r>
              <a:rPr lang="en-US" dirty="0" smtClean="0"/>
              <a:t>For additional rules:</a:t>
            </a:r>
          </a:p>
          <a:p>
            <a:pPr lvl="2"/>
            <a:r>
              <a:rPr lang="en-US" dirty="0"/>
              <a:t>http://www.faa.gov/uas/publications/model_aircraft_operators/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http://3.bp.blogspot.com/-gEQeziqwOZY/U-qTaXhk1rI/AAAAAAAAASg/7mylbqKPqDU/s1600/DSC_00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863" y="3028950"/>
            <a:ext cx="4409837" cy="293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6794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Currently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7417"/>
            <a:ext cx="8229600" cy="4525963"/>
          </a:xfrm>
        </p:spPr>
        <p:txBody>
          <a:bodyPr/>
          <a:lstStyle/>
          <a:p>
            <a:r>
              <a:rPr lang="en-US" dirty="0" smtClean="0"/>
              <a:t>Some students are flying as a hobby</a:t>
            </a:r>
          </a:p>
          <a:p>
            <a:pPr lvl="1"/>
            <a:r>
              <a:rPr lang="en-US" dirty="0"/>
              <a:t>http://hsugeospatialclub.blogspot.com/</a:t>
            </a:r>
            <a:endParaRPr lang="en-US" dirty="0" smtClean="0"/>
          </a:p>
          <a:p>
            <a:r>
              <a:rPr lang="en-US" dirty="0" smtClean="0"/>
              <a:t>Faculty, administration, and students are working on:</a:t>
            </a:r>
          </a:p>
          <a:p>
            <a:pPr lvl="1"/>
            <a:r>
              <a:rPr lang="en-US" dirty="0" smtClean="0"/>
              <a:t>Understanding the regulations</a:t>
            </a:r>
          </a:p>
          <a:p>
            <a:pPr lvl="1"/>
            <a:r>
              <a:rPr lang="en-US" dirty="0" smtClean="0"/>
              <a:t>Evaluating potential UAV systems</a:t>
            </a:r>
          </a:p>
          <a:p>
            <a:pPr lvl="1"/>
            <a:r>
              <a:rPr lang="en-US" dirty="0" smtClean="0"/>
              <a:t>Learning what it will take to fly safely</a:t>
            </a:r>
          </a:p>
          <a:p>
            <a:pPr lvl="1"/>
            <a:r>
              <a:rPr lang="en-US" dirty="0" smtClean="0"/>
              <a:t>How to use the data from UAVs</a:t>
            </a:r>
          </a:p>
          <a:p>
            <a:pPr lvl="1"/>
            <a:r>
              <a:rPr lang="en-US" dirty="0" smtClean="0"/>
              <a:t>Developing guidelines and course materials</a:t>
            </a:r>
          </a:p>
          <a:p>
            <a:pPr lvl="1"/>
            <a:r>
              <a:rPr lang="en-US" dirty="0" smtClean="0"/>
              <a:t>Potentially a class in the fall of 2015</a:t>
            </a:r>
          </a:p>
          <a:p>
            <a:pPr lvl="2"/>
            <a:r>
              <a:rPr lang="en-US" dirty="0" smtClean="0"/>
              <a:t>Probably flying indoors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9588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HSU GSP Faculty, Dr. Steve Martin, Dr. Steve Smith, Dave Marshal, Chris </a:t>
            </a:r>
            <a:r>
              <a:rPr lang="en-US" dirty="0" err="1" smtClean="0"/>
              <a:t>Muhl</a:t>
            </a:r>
            <a:endParaRPr lang="en-US" dirty="0"/>
          </a:p>
          <a:p>
            <a:r>
              <a:rPr lang="en-US" dirty="0" smtClean="0"/>
              <a:t>Please visit:</a:t>
            </a:r>
          </a:p>
          <a:p>
            <a:pPr lvl="1"/>
            <a:r>
              <a:rPr lang="en-US" dirty="0" smtClean="0"/>
              <a:t>www.humboldt.edu/gsp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56958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" y="749958"/>
            <a:ext cx="1905000" cy="25431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0969" y="3371850"/>
            <a:ext cx="18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Sara Hanna</a:t>
            </a:r>
          </a:p>
          <a:p>
            <a:pPr algn="ctr"/>
            <a:r>
              <a:rPr lang="en-US" dirty="0" smtClean="0"/>
              <a:t>Remote Sensing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8" y="4018229"/>
            <a:ext cx="2137359" cy="20116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0969" y="6052721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Mary Beth Cunha</a:t>
            </a:r>
          </a:p>
          <a:p>
            <a:pPr algn="ctr"/>
            <a:r>
              <a:rPr lang="en-US" dirty="0" smtClean="0"/>
              <a:t>Cartography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4232" y="4018228"/>
            <a:ext cx="2042160" cy="20421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38723" y="6084541"/>
            <a:ext cx="19159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Nick Malloy</a:t>
            </a:r>
          </a:p>
          <a:p>
            <a:pPr algn="ctr"/>
            <a:r>
              <a:rPr lang="en-US" dirty="0" smtClean="0"/>
              <a:t>GIS/Cartography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4232" y="819057"/>
            <a:ext cx="2170400" cy="24893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38723" y="3308373"/>
            <a:ext cx="14542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Amy Rock </a:t>
            </a:r>
          </a:p>
          <a:p>
            <a:pPr algn="ctr"/>
            <a:r>
              <a:rPr lang="en-US" dirty="0" smtClean="0"/>
              <a:t>Cartography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257800" y="6084541"/>
            <a:ext cx="2903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 smtClean="0"/>
              <a:t>Buddhika</a:t>
            </a:r>
            <a:r>
              <a:rPr lang="en-US" dirty="0" smtClean="0"/>
              <a:t> </a:t>
            </a:r>
            <a:r>
              <a:rPr lang="en-US" dirty="0" err="1" smtClean="0"/>
              <a:t>Madurapperuma</a:t>
            </a:r>
            <a:endParaRPr lang="en-US" dirty="0" smtClean="0"/>
          </a:p>
          <a:p>
            <a:pPr algn="ctr"/>
            <a:r>
              <a:rPr lang="en-US" dirty="0" smtClean="0"/>
              <a:t>Remote Sensing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9250" y="3924062"/>
            <a:ext cx="2105798" cy="2105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3554" y="819057"/>
            <a:ext cx="2133700" cy="24893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947415" y="3255926"/>
            <a:ext cx="1441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Jim Graham</a:t>
            </a:r>
          </a:p>
          <a:p>
            <a:pPr algn="ctr"/>
            <a:r>
              <a:rPr lang="en-US" dirty="0" smtClean="0"/>
              <a:t>GIS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959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Degree 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Minor in Geospatial Science</a:t>
            </a:r>
          </a:p>
          <a:p>
            <a:r>
              <a:rPr lang="en-US" dirty="0"/>
              <a:t>Bachelor's degree with Geospatial Option</a:t>
            </a:r>
          </a:p>
          <a:p>
            <a:r>
              <a:rPr lang="en-US" dirty="0"/>
              <a:t>Masters in Natural Resources</a:t>
            </a:r>
          </a:p>
          <a:p>
            <a:r>
              <a:rPr lang="en-US" dirty="0" smtClean="0"/>
              <a:t>Certificates </a:t>
            </a:r>
            <a:r>
              <a:rPr lang="en-US" dirty="0"/>
              <a:t>in Geospatial (Fall 2015?)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476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36" y="724100"/>
            <a:ext cx="7821562" cy="5993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188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Environmental Science Geospatial 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258" y="1628034"/>
            <a:ext cx="6799005" cy="52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3497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GSP Minor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Diagram of the GSP Curriculum with prerequisite cour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621" y="1652172"/>
            <a:ext cx="6832857" cy="523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140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GSP 101: Geospatial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Geospatial Concepts</a:t>
            </a:r>
          </a:p>
          <a:p>
            <a:pPr lvl="1"/>
            <a:r>
              <a:rPr lang="en-US" dirty="0" smtClean="0"/>
              <a:t>Projections, </a:t>
            </a:r>
            <a:r>
              <a:rPr lang="en-US" dirty="0" err="1" smtClean="0"/>
              <a:t>datums</a:t>
            </a:r>
            <a:r>
              <a:rPr lang="en-US" dirty="0" smtClean="0"/>
              <a:t>, scale, coordinates systems, etc.</a:t>
            </a:r>
          </a:p>
          <a:p>
            <a:r>
              <a:rPr lang="en-US" dirty="0" smtClean="0"/>
              <a:t>Introduction to:</a:t>
            </a:r>
          </a:p>
          <a:p>
            <a:pPr lvl="1"/>
            <a:r>
              <a:rPr lang="en-US" dirty="0" smtClean="0"/>
              <a:t>GIS</a:t>
            </a:r>
          </a:p>
          <a:p>
            <a:pPr lvl="1"/>
            <a:r>
              <a:rPr lang="en-US" dirty="0" smtClean="0"/>
              <a:t>Remote Sensing</a:t>
            </a:r>
          </a:p>
          <a:p>
            <a:pPr lvl="1"/>
            <a:r>
              <a:rPr lang="en-US" dirty="0" smtClean="0"/>
              <a:t>Cartography</a:t>
            </a:r>
          </a:p>
          <a:p>
            <a:pPr lvl="1"/>
            <a:r>
              <a:rPr lang="en-US" dirty="0" smtClean="0"/>
              <a:t>Mobile Mapping (GPS)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728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GSP 270: Intro to GIS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Small projects from start to finish:</a:t>
            </a:r>
          </a:p>
          <a:p>
            <a:pPr lvl="1"/>
            <a:r>
              <a:rPr lang="en-US" dirty="0" smtClean="0"/>
              <a:t>Data collection</a:t>
            </a:r>
          </a:p>
          <a:p>
            <a:pPr lvl="1"/>
            <a:r>
              <a:rPr lang="en-US" dirty="0" smtClean="0"/>
              <a:t>Digitizing</a:t>
            </a:r>
          </a:p>
          <a:p>
            <a:pPr lvl="1"/>
            <a:r>
              <a:rPr lang="en-US" dirty="0" smtClean="0"/>
              <a:t>Quality assurance</a:t>
            </a:r>
          </a:p>
          <a:p>
            <a:pPr lvl="1"/>
            <a:r>
              <a:rPr lang="en-US" dirty="0" smtClean="0"/>
              <a:t>Simple analysis</a:t>
            </a:r>
          </a:p>
          <a:p>
            <a:pPr lvl="1"/>
            <a:r>
              <a:rPr lang="en-US" dirty="0" smtClean="0"/>
              <a:t>Professional reports</a:t>
            </a:r>
          </a:p>
          <a:p>
            <a:pPr lvl="1"/>
            <a:r>
              <a:rPr lang="en-US" dirty="0" smtClean="0"/>
              <a:t>Simple web sites</a:t>
            </a:r>
          </a:p>
          <a:p>
            <a:r>
              <a:rPr lang="en-US" dirty="0" smtClean="0"/>
              <a:t>Team-based </a:t>
            </a:r>
          </a:p>
          <a:p>
            <a:r>
              <a:rPr lang="en-US" dirty="0" smtClean="0"/>
              <a:t>Focused on ArcGIS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180" y="2583180"/>
            <a:ext cx="4274820" cy="427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76744"/>
      </p:ext>
    </p:extLst>
  </p:cSld>
  <p:clrMapOvr>
    <a:masterClrMapping/>
  </p:clrMapOvr>
</p:sld>
</file>

<file path=ppt/theme/theme1.xml><?xml version="1.0" encoding="utf-8"?>
<a:theme xmlns:a="http://schemas.openxmlformats.org/drawingml/2006/main" name="hsu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reen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ool Gray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Warm Gray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hsu_powerPoint_template.potx</Template>
  <TotalTime>465</TotalTime>
  <Words>808</Words>
  <Application>Microsoft Office PowerPoint</Application>
  <PresentationFormat>On-screen Show (4:3)</PresentationFormat>
  <Paragraphs>191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hsu_powerPoint_template</vt:lpstr>
      <vt:lpstr>Green Background</vt:lpstr>
      <vt:lpstr>Cool Gray Background</vt:lpstr>
      <vt:lpstr>Warm Gray Background</vt:lpstr>
      <vt:lpstr>HSU GSP Curriculum</vt:lpstr>
      <vt:lpstr>Geospatial At HSU</vt:lpstr>
      <vt:lpstr>PowerPoint Presentation</vt:lpstr>
      <vt:lpstr>Degree Programs</vt:lpstr>
      <vt:lpstr>PowerPoint Presentation</vt:lpstr>
      <vt:lpstr>Environmental Science Geospatial Option</vt:lpstr>
      <vt:lpstr>GSP Minor</vt:lpstr>
      <vt:lpstr>GSP 101: Geospatial Concepts</vt:lpstr>
      <vt:lpstr>GSP 270: Intro to GIS  </vt:lpstr>
      <vt:lpstr>GSP 370: Intermediate GIS</vt:lpstr>
      <vt:lpstr>GSP 470: Advanced GIS</vt:lpstr>
      <vt:lpstr>GSP 570: Spatial Modeling</vt:lpstr>
      <vt:lpstr>GSP 330: Mobile Mapping</vt:lpstr>
      <vt:lpstr>GSP 118/318: Spatial Programming</vt:lpstr>
      <vt:lpstr>Remote Sensing</vt:lpstr>
      <vt:lpstr>Cartography</vt:lpstr>
      <vt:lpstr>Geospatial Certificates</vt:lpstr>
      <vt:lpstr>Future Courses</vt:lpstr>
      <vt:lpstr>Extended Education</vt:lpstr>
      <vt:lpstr>Unmanned Aerial Vehicles (UAVs)</vt:lpstr>
      <vt:lpstr>The Potential</vt:lpstr>
      <vt:lpstr>PowerPoint Presentation</vt:lpstr>
      <vt:lpstr>UAV Issues</vt:lpstr>
      <vt:lpstr>UAV Situation</vt:lpstr>
      <vt:lpstr>FAA Regulations</vt:lpstr>
      <vt:lpstr>Hobby Rules</vt:lpstr>
      <vt:lpstr>Currently </vt:lpstr>
      <vt:lpstr>Acknowledgements</vt:lpstr>
    </vt:vector>
  </TitlesOfParts>
  <Company>Humboldt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a test</dc:title>
  <dc:creator>Hugh  Dalton</dc:creator>
  <cp:lastModifiedBy>Jim Graham</cp:lastModifiedBy>
  <cp:revision>38</cp:revision>
  <dcterms:created xsi:type="dcterms:W3CDTF">2014-10-08T17:46:23Z</dcterms:created>
  <dcterms:modified xsi:type="dcterms:W3CDTF">2015-01-29T03:24:45Z</dcterms:modified>
</cp:coreProperties>
</file>